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1000381" y="4947944"/>
            <a:ext cx="7437131" cy="1569660"/>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Sammenhængende og </a:t>
            </a:r>
            <a:r>
              <a:rPr lang="da-DK" sz="3200" b="1" dirty="0" err="1">
                <a:solidFill>
                  <a:schemeClr val="tx2">
                    <a:lumMod val="50000"/>
                  </a:schemeClr>
                </a:solidFill>
                <a:latin typeface="Mari" panose="020B0506040000020004" pitchFamily="34" charset="0"/>
              </a:rPr>
              <a:t>tryghedskabende</a:t>
            </a:r>
            <a:r>
              <a:rPr lang="da-DK" sz="3200" b="1" dirty="0">
                <a:solidFill>
                  <a:schemeClr val="tx2">
                    <a:lumMod val="50000"/>
                  </a:schemeClr>
                </a:solidFill>
                <a:latin typeface="Mari" panose="020B0506040000020004" pitchFamily="34" charset="0"/>
              </a:rPr>
              <a:t> patientforløb for børn og unge med </a:t>
            </a:r>
            <a:r>
              <a:rPr lang="da-DK" sz="3200" b="1" dirty="0" err="1">
                <a:solidFill>
                  <a:schemeClr val="tx2">
                    <a:lumMod val="50000"/>
                  </a:schemeClr>
                </a:solidFill>
                <a:latin typeface="Mari" panose="020B0506040000020004" pitchFamily="34" charset="0"/>
              </a:rPr>
              <a:t>nydiagnosticeret</a:t>
            </a:r>
            <a:r>
              <a:rPr lang="da-DK" sz="3200" b="1" dirty="0">
                <a:solidFill>
                  <a:schemeClr val="tx2">
                    <a:lumMod val="50000"/>
                  </a:schemeClr>
                </a:solidFill>
                <a:latin typeface="Mari" panose="020B0506040000020004" pitchFamily="34" charset="0"/>
              </a:rPr>
              <a:t> diabetes. </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Forsker</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Louise Norman Jespersen </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553601"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Steno Diabetes Center Copenhagen og Herlev-Gentofte Hospital </a:t>
            </a:r>
            <a:endParaRPr lang="da-DK" sz="1400" dirty="0">
              <a:solidFill>
                <a:srgbClr val="323232"/>
              </a:solidFill>
              <a:latin typeface="Mari" panose="020B0506040000020004" pitchFamily="34" charset="0"/>
            </a:endParaRPr>
          </a:p>
          <a:p>
            <a:pPr>
              <a:lnSpc>
                <a:spcPts val="1900"/>
              </a:lnSpc>
            </a:pPr>
            <a:r>
              <a:rPr lang="da-DK" sz="1400" dirty="0" err="1">
                <a:solidFill>
                  <a:srgbClr val="323232"/>
                </a:solidFill>
                <a:latin typeface="Mari Book" panose="020B0000000000000000" pitchFamily="34" charset="0"/>
              </a:rPr>
              <a:t>BørneSteno</a:t>
            </a:r>
            <a:r>
              <a:rPr lang="da-DK" sz="1400" dirty="0">
                <a:solidFill>
                  <a:srgbClr val="323232"/>
                </a:solidFill>
                <a:latin typeface="Mari Book" panose="020B0000000000000000" pitchFamily="34" charset="0"/>
              </a:rPr>
              <a:t> - Afd. for Diabetesbehandling og Afdeling for Børn og Unge </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623751" y="1484784"/>
            <a:ext cx="7896498" cy="4529445"/>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Formål: At skabe et sammenhængende og tryghedsskabende patient-forløb for børn, unge og familier med </a:t>
            </a:r>
            <a:r>
              <a:rPr lang="da-DK" sz="1600" dirty="0" err="1">
                <a:latin typeface="Mari Book" pitchFamily="34" charset="0"/>
              </a:rPr>
              <a:t>nydiagnosticeret</a:t>
            </a:r>
            <a:r>
              <a:rPr lang="da-DK" sz="1600" dirty="0">
                <a:latin typeface="Mari Book" pitchFamily="34" charset="0"/>
              </a:rPr>
              <a:t> diabetes i overgangen fra indlæggelse på HGH til ambulant behandling på SDCC.</a:t>
            </a:r>
          </a:p>
          <a:p>
            <a:pPr marL="285750" indent="-285750">
              <a:lnSpc>
                <a:spcPts val="1920"/>
              </a:lnSpc>
              <a:spcBef>
                <a:spcPts val="600"/>
              </a:spcBef>
              <a:buFont typeface="Arial" panose="020B0604020202020204" pitchFamily="34" charset="0"/>
              <a:buChar char="•"/>
            </a:pPr>
            <a:r>
              <a:rPr lang="da-DK" sz="1600" dirty="0">
                <a:latin typeface="Mari Book" pitchFamily="34" charset="0"/>
              </a:rPr>
              <a:t>Det er vigtigt at der tages hånd om børnene og deres familier allerede ved sygdomsdebut med henblik på at understøtte den bedst mulige håndtering af livet med diabetes. </a:t>
            </a:r>
          </a:p>
          <a:p>
            <a:pPr marL="285750" indent="-285750">
              <a:lnSpc>
                <a:spcPts val="1920"/>
              </a:lnSpc>
              <a:spcBef>
                <a:spcPts val="600"/>
              </a:spcBef>
              <a:buFont typeface="Arial" panose="020B0604020202020204" pitchFamily="34" charset="0"/>
              <a:buChar char="•"/>
            </a:pPr>
            <a:r>
              <a:rPr lang="da-DK" sz="1600" dirty="0">
                <a:latin typeface="Mari Book" pitchFamily="34" charset="0"/>
              </a:rPr>
              <a:t>På baggrund af studiets resultater tilstræber projektet således at adressere familiernes behov i fire interventionselementer, hhv.:  1) en koordinerende sygeplejerskefunktion (</a:t>
            </a:r>
            <a:r>
              <a:rPr lang="da-DK" sz="1600" dirty="0" err="1">
                <a:latin typeface="Mari Book" pitchFamily="34" charset="0"/>
              </a:rPr>
              <a:t>spl</a:t>
            </a:r>
            <a:r>
              <a:rPr lang="da-DK" sz="1600" dirty="0">
                <a:latin typeface="Mari Book" pitchFamily="34" charset="0"/>
              </a:rPr>
              <a:t>. fra SDCC tilser </a:t>
            </a:r>
            <a:r>
              <a:rPr lang="da-DK" sz="1600" dirty="0" err="1">
                <a:latin typeface="Mari Book" pitchFamily="34" charset="0"/>
              </a:rPr>
              <a:t>nydi-agnosticerede</a:t>
            </a:r>
            <a:r>
              <a:rPr lang="da-DK" sz="1600" dirty="0">
                <a:latin typeface="Mari Book" pitchFamily="34" charset="0"/>
              </a:rPr>
              <a:t> ptt. indlagt på HGH). 2) ensretning af informations- og undervisningsmateriale. 3) en tydelig plan for behandlingsforløb og  4) understøttende virtuelle tiltag </a:t>
            </a:r>
          </a:p>
          <a:p>
            <a:pPr marL="285750" indent="-285750">
              <a:lnSpc>
                <a:spcPts val="1920"/>
              </a:lnSpc>
              <a:spcBef>
                <a:spcPts val="600"/>
              </a:spcBef>
              <a:buFont typeface="Arial" panose="020B0604020202020204" pitchFamily="34" charset="0"/>
              <a:buChar char="•"/>
            </a:pPr>
            <a:r>
              <a:rPr lang="da-DK" sz="1600" dirty="0">
                <a:latin typeface="Mari Book" pitchFamily="34" charset="0"/>
              </a:rPr>
              <a:t>Det giver værdi for patienterne </a:t>
            </a:r>
          </a:p>
          <a:p>
            <a:pPr marL="742950" lvl="1" indent="-285750">
              <a:lnSpc>
                <a:spcPts val="1920"/>
              </a:lnSpc>
              <a:spcBef>
                <a:spcPts val="600"/>
              </a:spcBef>
              <a:buFont typeface="Arial" panose="020B0604020202020204" pitchFamily="34" charset="0"/>
              <a:buChar char="•"/>
            </a:pPr>
            <a:r>
              <a:rPr lang="da-DK" sz="1600" dirty="0">
                <a:latin typeface="Mari Book" pitchFamily="34" charset="0"/>
              </a:rPr>
              <a:t>1. At møde en ekspert, som kender til hverdagslivet med diabetes, skaber tryghed.</a:t>
            </a:r>
          </a:p>
          <a:p>
            <a:pPr marL="742950" lvl="1" indent="-285750">
              <a:lnSpc>
                <a:spcPts val="1920"/>
              </a:lnSpc>
              <a:spcBef>
                <a:spcPts val="600"/>
              </a:spcBef>
              <a:buFont typeface="Arial" panose="020B0604020202020204" pitchFamily="34" charset="0"/>
              <a:buChar char="•"/>
            </a:pPr>
            <a:r>
              <a:rPr lang="da-DK" sz="1600" dirty="0">
                <a:latin typeface="Mari Book" pitchFamily="34" charset="0"/>
              </a:rPr>
              <a:t>2. At få ensrettede informationer og en klar plan for indlæggelsen giver ro til at modtage vigtig læring om diabeteshåndtering</a:t>
            </a:r>
          </a:p>
          <a:p>
            <a:pPr marL="285750" indent="-285750">
              <a:lnSpc>
                <a:spcPts val="1920"/>
              </a:lnSpc>
              <a:spcBef>
                <a:spcPts val="600"/>
              </a:spcBef>
              <a:buFont typeface="Arial" panose="020B0604020202020204" pitchFamily="34" charset="0"/>
              <a:buChar char="•"/>
            </a:pPr>
            <a:endParaRPr lang="da-DK" sz="1600" dirty="0">
              <a:latin typeface="Mari Book" pitchFamily="34" charset="0"/>
            </a:endParaRPr>
          </a:p>
          <a:p>
            <a:pPr marL="285750" indent="-285750">
              <a:lnSpc>
                <a:spcPts val="1920"/>
              </a:lnSpc>
              <a:spcBef>
                <a:spcPts val="600"/>
              </a:spcBef>
              <a:buFont typeface="Arial" panose="020B0604020202020204" pitchFamily="34" charset="0"/>
              <a:buChar char="•"/>
            </a:pPr>
            <a:endParaRPr lang="da-DK" sz="1600" dirty="0">
              <a:latin typeface="Mari Book"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98BE8400-D6AB-414B-926E-8545FE6B957D}"/>
</file>

<file path=customXml/itemProps2.xml><?xml version="1.0" encoding="utf-8"?>
<ds:datastoreItem xmlns:ds="http://schemas.openxmlformats.org/officeDocument/2006/customXml" ds:itemID="{ECC83527-124A-4483-937B-461D290A3FDE}"/>
</file>

<file path=customXml/itemProps3.xml><?xml version="1.0" encoding="utf-8"?>
<ds:datastoreItem xmlns:ds="http://schemas.openxmlformats.org/officeDocument/2006/customXml" ds:itemID="{E9AD8C79-EDF3-4C28-A12A-B65AD502DA61}"/>
</file>

<file path=customXml/itemProps4.xml><?xml version="1.0" encoding="utf-8"?>
<ds:datastoreItem xmlns:ds="http://schemas.openxmlformats.org/officeDocument/2006/customXml" ds:itemID="{BBDE2884-6726-4AB3-86FB-9E3B49E3AAD3}"/>
</file>

<file path=docProps/app.xml><?xml version="1.0" encoding="utf-8"?>
<Properties xmlns="http://schemas.openxmlformats.org/officeDocument/2006/extended-properties" xmlns:vt="http://schemas.openxmlformats.org/officeDocument/2006/docPropsVTypes">
  <TotalTime>25820</TotalTime>
  <Words>209</Words>
  <Application>Microsoft Office PowerPoint</Application>
  <PresentationFormat>Skærmshow (4:3)</PresentationFormat>
  <Paragraphs>17</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1423</cp:revision>
  <cp:lastPrinted>2020-05-15T05:05:18Z</cp:lastPrinted>
  <dcterms:created xsi:type="dcterms:W3CDTF">2018-01-18T10:02:11Z</dcterms:created>
  <dcterms:modified xsi:type="dcterms:W3CDTF">2024-03-25T12:52:16Z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